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" roundtripDataSignature="AMtx7mgsdLhtvqyOBtI1ypDuFvCzgspY0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34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 flipH="1">
            <a:off x="3049" y="25347"/>
            <a:ext cx="5962785" cy="6858000"/>
          </a:xfrm>
          <a:custGeom>
            <a:avLst/>
            <a:gdLst/>
            <a:ahLst/>
            <a:cxnLst/>
            <a:rect l="l" t="t" r="r" b="b"/>
            <a:pathLst>
              <a:path w="5962785" h="6858000" extrusionOk="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lt2">
              <a:alpha val="5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>
            <a:spLocks noGrp="1"/>
          </p:cNvSpPr>
          <p:nvPr>
            <p:ph type="ctrTitle"/>
          </p:nvPr>
        </p:nvSpPr>
        <p:spPr>
          <a:xfrm>
            <a:off x="1088084" y="1305724"/>
            <a:ext cx="4046519" cy="4197454"/>
          </a:xfrm>
          <a:prstGeom prst="rect">
            <a:avLst/>
          </a:prstGeom>
          <a:noFill/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 sz="4400" b="1" dirty="0"/>
              <a:t>Progetto Erasmus+ </a:t>
            </a:r>
            <a:br>
              <a:rPr lang="it-IT" sz="4400" b="1" dirty="0"/>
            </a:br>
            <a:r>
              <a:rPr lang="it-IT" sz="4400" b="1" dirty="0"/>
              <a:t>stage all’estero</a:t>
            </a:r>
            <a:br>
              <a:rPr lang="it-IT" sz="4400" b="1" dirty="0"/>
            </a:br>
            <a:r>
              <a:rPr lang="it-IT" sz="4400" b="1" dirty="0"/>
              <a:t>Evento di disseminazione</a:t>
            </a:r>
            <a:br>
              <a:rPr lang="it-IT" sz="4400" b="1" dirty="0"/>
            </a:br>
            <a:r>
              <a:rPr lang="it-IT" sz="4400" b="1" dirty="0"/>
              <a:t>7 settembre 2026</a:t>
            </a:r>
            <a:endParaRPr dirty="0"/>
          </a:p>
        </p:txBody>
      </p:sp>
      <p:pic>
        <p:nvPicPr>
          <p:cNvPr id="87" name="Google Shape;87;p1" descr="Immagine che contiene testo, logo, Carattere, simbol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06253" y="1884537"/>
            <a:ext cx="4942280" cy="308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/>
          <p:nvPr/>
        </p:nvSpPr>
        <p:spPr>
          <a:xfrm>
            <a:off x="0" y="1"/>
            <a:ext cx="1219169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804672" y="1401859"/>
            <a:ext cx="4130185" cy="4054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lang="it-IT" sz="3600" b="1">
                <a:solidFill>
                  <a:schemeClr val="dk2"/>
                </a:solidFill>
              </a:rPr>
              <a:t>Progetto VET (vocational education and training) per indirizzi tecnico e professionale</a:t>
            </a:r>
            <a:br>
              <a:rPr lang="it-IT" sz="3600" b="1">
                <a:solidFill>
                  <a:schemeClr val="dk2"/>
                </a:solidFill>
              </a:rPr>
            </a:br>
            <a:r>
              <a:rPr lang="it-IT" sz="3600" b="1">
                <a:solidFill>
                  <a:schemeClr val="dk2"/>
                </a:solidFill>
              </a:rPr>
              <a:t>Agenzia Inapp - Roma</a:t>
            </a:r>
            <a:endParaRPr/>
          </a:p>
        </p:txBody>
      </p:sp>
      <p:grpSp>
        <p:nvGrpSpPr>
          <p:cNvPr id="95" name="Google Shape;95;p2"/>
          <p:cNvGrpSpPr/>
          <p:nvPr/>
        </p:nvGrpSpPr>
        <p:grpSpPr>
          <a:xfrm flipH="1">
            <a:off x="13839" y="0"/>
            <a:ext cx="4324865" cy="2641149"/>
            <a:chOff x="6867015" y="-1"/>
            <a:chExt cx="5324985" cy="3251912"/>
          </a:xfrm>
        </p:grpSpPr>
        <p:sp>
          <p:nvSpPr>
            <p:cNvPr id="96" name="Google Shape;96;p2"/>
            <p:cNvSpPr/>
            <p:nvPr/>
          </p:nvSpPr>
          <p:spPr>
            <a:xfrm>
              <a:off x="6867015" y="-1"/>
              <a:ext cx="5324985" cy="3251912"/>
            </a:xfrm>
            <a:custGeom>
              <a:avLst/>
              <a:gdLst/>
              <a:ahLst/>
              <a:cxnLst/>
              <a:rect l="l" t="t" r="r" b="b"/>
              <a:pathLst>
                <a:path w="5324985" h="3251912" extrusionOk="0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70AD47">
                    <a:alpha val="10196"/>
                  </a:srgbClr>
                </a:gs>
                <a:gs pos="85000">
                  <a:srgbClr val="4472C4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6916467" y="-1"/>
              <a:ext cx="5275533" cy="2980757"/>
            </a:xfrm>
            <a:custGeom>
              <a:avLst/>
              <a:gdLst/>
              <a:ahLst/>
              <a:cxnLst/>
              <a:rect l="l" t="t" r="r" b="b"/>
              <a:pathLst>
                <a:path w="5275533" h="2980757" extrusionOk="0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70AD47">
                    <a:alpha val="10196"/>
                  </a:srgbClr>
                </a:gs>
                <a:gs pos="85000">
                  <a:srgbClr val="4472C4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6921214" y="-1"/>
              <a:ext cx="5270786" cy="2927775"/>
            </a:xfrm>
            <a:custGeom>
              <a:avLst/>
              <a:gdLst/>
              <a:ahLst/>
              <a:cxnLst/>
              <a:rect l="l" t="t" r="r" b="b"/>
              <a:pathLst>
                <a:path w="5270786" h="2927775" extrusionOk="0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70AD47">
                    <a:alpha val="10196"/>
                  </a:srgbClr>
                </a:gs>
                <a:gs pos="85000">
                  <a:srgbClr val="4472C4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6921214" y="-1"/>
              <a:ext cx="5270786" cy="2927775"/>
            </a:xfrm>
            <a:custGeom>
              <a:avLst/>
              <a:gdLst/>
              <a:ahLst/>
              <a:cxnLst/>
              <a:rect l="l" t="t" r="r" b="b"/>
              <a:pathLst>
                <a:path w="5270786" h="2927775" extrusionOk="0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70AD47">
                    <a:alpha val="10196"/>
                  </a:srgbClr>
                </a:gs>
                <a:gs pos="85000">
                  <a:srgbClr val="4472C4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5143071" y="157316"/>
            <a:ext cx="6243269" cy="5781368"/>
          </a:xfrm>
          <a:prstGeom prst="rect">
            <a:avLst/>
          </a:prstGeom>
          <a:gradFill>
            <a:gsLst>
              <a:gs pos="0">
                <a:srgbClr val="F7FBF4"/>
              </a:gs>
              <a:gs pos="74000">
                <a:srgbClr val="BDDCA8"/>
              </a:gs>
              <a:gs pos="83000">
                <a:srgbClr val="BDDCA8"/>
              </a:gs>
              <a:gs pos="100000">
                <a:srgbClr val="D3E7C5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>
              <a:solidFill>
                <a:schemeClr val="dk2"/>
              </a:solidFill>
              <a:highlight>
                <a:srgbClr val="FFFF00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>
              <a:solidFill>
                <a:schemeClr val="dk2"/>
              </a:solidFill>
              <a:highlight>
                <a:srgbClr val="FFFF00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  <a:highlight>
                  <a:srgbClr val="FFFF00"/>
                </a:highlight>
              </a:rPr>
              <a:t>Short Term Mobility</a:t>
            </a:r>
            <a:endParaRPr sz="2000">
              <a:solidFill>
                <a:schemeClr val="dk2"/>
              </a:solidFill>
              <a:highlight>
                <a:srgbClr val="FFFF00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</a:rPr>
              <a:t>. Per studenti delle quarte o delle terze che abbiano compiuto  16 anni alla partenza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</a:rPr>
              <a:t>. Periodo di 3-4 settimane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</a:rPr>
              <a:t>. Stage lavorativo presso aziende attinenti all’indirizzo di studio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  <a:highlight>
                  <a:srgbClr val="FFFF00"/>
                </a:highlight>
              </a:rPr>
              <a:t>Long Term Mobility</a:t>
            </a:r>
            <a:endParaRPr sz="2000">
              <a:solidFill>
                <a:schemeClr val="dk2"/>
              </a:solidFill>
              <a:highlight>
                <a:srgbClr val="FFFF00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</a:rPr>
              <a:t>. Per studenti che hanno dato l’esame di maturità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</a:rPr>
              <a:t>. Periodo di 3 mesi (luglio-ottobre)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</a:rPr>
              <a:t>. Stage lavorativo presso aziende attinenti all’indirizzo di studio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  <a:highlight>
                  <a:srgbClr val="FFFF00"/>
                </a:highlight>
              </a:rPr>
              <a:t>Mobilità per personale docente e ATA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</a:rPr>
              <a:t>Job shadowing o corso strutturato della durata di 5 o 7 giorni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800">
              <a:solidFill>
                <a:schemeClr val="dk2"/>
              </a:solidFill>
              <a:highlight>
                <a:srgbClr val="FFFF00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800">
              <a:solidFill>
                <a:schemeClr val="dk2"/>
              </a:solidFill>
              <a:highlight>
                <a:srgbClr val="FFFF00"/>
              </a:highlight>
            </a:endParaRPr>
          </a:p>
        </p:txBody>
      </p:sp>
      <p:grpSp>
        <p:nvGrpSpPr>
          <p:cNvPr id="101" name="Google Shape;101;p2"/>
          <p:cNvGrpSpPr/>
          <p:nvPr/>
        </p:nvGrpSpPr>
        <p:grpSpPr>
          <a:xfrm rot="10800000">
            <a:off x="8535970" y="4114799"/>
            <a:ext cx="3655725" cy="2743201"/>
            <a:chOff x="-305" y="-1"/>
            <a:chExt cx="3832880" cy="2876136"/>
          </a:xfrm>
        </p:grpSpPr>
        <p:sp>
          <p:nvSpPr>
            <p:cNvPr id="102" name="Google Shape;102;p2"/>
            <p:cNvSpPr/>
            <p:nvPr/>
          </p:nvSpPr>
          <p:spPr>
            <a:xfrm>
              <a:off x="305" y="1"/>
              <a:ext cx="3815424" cy="2653659"/>
            </a:xfrm>
            <a:custGeom>
              <a:avLst/>
              <a:gdLst/>
              <a:ahLst/>
              <a:cxnLst/>
              <a:rect l="l" t="t" r="r" b="b"/>
              <a:pathLst>
                <a:path w="3815424" h="2653659" extrusionOk="0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70AD47">
                    <a:alpha val="10196"/>
                  </a:srgbClr>
                </a:gs>
                <a:gs pos="85000">
                  <a:srgbClr val="4472C4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05" y="-1"/>
              <a:ext cx="3815424" cy="2653660"/>
            </a:xfrm>
            <a:custGeom>
              <a:avLst/>
              <a:gdLst/>
              <a:ahLst/>
              <a:cxnLst/>
              <a:rect l="l" t="t" r="r" b="b"/>
              <a:pathLst>
                <a:path w="3815424" h="2653660" extrusionOk="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70AD47">
                    <a:alpha val="10196"/>
                  </a:srgbClr>
                </a:gs>
                <a:gs pos="85000">
                  <a:srgbClr val="4472C4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-305" y="1"/>
              <a:ext cx="3815986" cy="2675935"/>
            </a:xfrm>
            <a:custGeom>
              <a:avLst/>
              <a:gdLst/>
              <a:ahLst/>
              <a:cxnLst/>
              <a:rect l="l" t="t" r="r" b="b"/>
              <a:pathLst>
                <a:path w="3815986" h="2675935" extrusionOk="0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70AD47">
                    <a:alpha val="10196"/>
                  </a:srgbClr>
                </a:gs>
                <a:gs pos="85000">
                  <a:srgbClr val="4472C4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305" y="-1"/>
              <a:ext cx="3832270" cy="2876136"/>
            </a:xfrm>
            <a:custGeom>
              <a:avLst/>
              <a:gdLst/>
              <a:ahLst/>
              <a:cxnLst/>
              <a:rect l="l" t="t" r="r" b="b"/>
              <a:pathLst>
                <a:path w="3832270" h="2876136" extrusionOk="0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70AD47">
                    <a:alpha val="10196"/>
                  </a:srgbClr>
                </a:gs>
                <a:gs pos="85000">
                  <a:srgbClr val="4472C4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7FBF4"/>
            </a:gs>
            <a:gs pos="74000">
              <a:srgbClr val="BDDCA8"/>
            </a:gs>
            <a:gs pos="83000">
              <a:srgbClr val="BDDCA8"/>
            </a:gs>
            <a:gs pos="100000">
              <a:srgbClr val="D3E7C5"/>
            </a:gs>
          </a:gsLst>
          <a:lin ang="5400000" scaled="0"/>
        </a:gra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>
            <a:spLocks noGrp="1"/>
          </p:cNvSpPr>
          <p:nvPr>
            <p:ph type="title"/>
          </p:nvPr>
        </p:nvSpPr>
        <p:spPr>
          <a:xfrm>
            <a:off x="653947" y="587942"/>
            <a:ext cx="4130185" cy="4054282"/>
          </a:xfrm>
          <a:prstGeom prst="rect">
            <a:avLst/>
          </a:prstGeom>
          <a:gradFill>
            <a:gsLst>
              <a:gs pos="0">
                <a:srgbClr val="F7FBF4"/>
              </a:gs>
              <a:gs pos="74000">
                <a:srgbClr val="BDDCA8"/>
              </a:gs>
              <a:gs pos="83000">
                <a:srgbClr val="BDDCA8"/>
              </a:gs>
              <a:gs pos="100000">
                <a:srgbClr val="D3E7C5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5623"/>
              </a:buClr>
              <a:buSzPts val="3600"/>
              <a:buFont typeface="Calibri"/>
              <a:buNone/>
            </a:pPr>
            <a:r>
              <a:rPr lang="it-IT" sz="3600">
                <a:solidFill>
                  <a:srgbClr val="375623"/>
                </a:solidFill>
              </a:rPr>
              <a:t>Progetto School </a:t>
            </a:r>
            <a:br>
              <a:rPr lang="it-IT" sz="3600">
                <a:solidFill>
                  <a:srgbClr val="375623"/>
                </a:solidFill>
              </a:rPr>
            </a:br>
            <a:r>
              <a:rPr lang="it-IT" sz="3600">
                <a:solidFill>
                  <a:srgbClr val="375623"/>
                </a:solidFill>
              </a:rPr>
              <a:t>per i licei</a:t>
            </a:r>
            <a:br>
              <a:rPr lang="it-IT" sz="3600">
                <a:solidFill>
                  <a:srgbClr val="375623"/>
                </a:solidFill>
              </a:rPr>
            </a:br>
            <a:r>
              <a:rPr lang="it-IT" sz="3600">
                <a:solidFill>
                  <a:srgbClr val="375623"/>
                </a:solidFill>
              </a:rPr>
              <a:t>Agenzia Indire - Firenze</a:t>
            </a:r>
            <a:endParaRPr/>
          </a:p>
        </p:txBody>
      </p:sp>
      <p:sp>
        <p:nvSpPr>
          <p:cNvPr id="111" name="Google Shape;111;p3"/>
          <p:cNvSpPr txBox="1">
            <a:spLocks noGrp="1"/>
          </p:cNvSpPr>
          <p:nvPr>
            <p:ph type="body" idx="1"/>
          </p:nvPr>
        </p:nvSpPr>
        <p:spPr>
          <a:xfrm>
            <a:off x="5143071" y="157316"/>
            <a:ext cx="6243269" cy="6392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>
              <a:solidFill>
                <a:schemeClr val="dk2"/>
              </a:solidFill>
              <a:highlight>
                <a:srgbClr val="FFFF00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>
              <a:solidFill>
                <a:schemeClr val="dk2"/>
              </a:solidFill>
              <a:highlight>
                <a:srgbClr val="FFFF00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>
              <a:solidFill>
                <a:schemeClr val="dk2"/>
              </a:solidFill>
              <a:highlight>
                <a:srgbClr val="FFFF00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  <a:highlight>
                  <a:srgbClr val="FFFF00"/>
                </a:highlight>
              </a:rPr>
              <a:t>Short Term Mobility</a:t>
            </a:r>
            <a:endParaRPr sz="2000">
              <a:solidFill>
                <a:schemeClr val="dk2"/>
              </a:solidFill>
              <a:highlight>
                <a:srgbClr val="FFFF00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</a:rPr>
              <a:t>. Per studenti delle quinte, quarte o delle terze che abbiano compiuto 16 anni alla partenza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</a:rPr>
              <a:t>. Periodo 2 settimane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</a:rPr>
              <a:t>. Esperienza presso una scuola ospitante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  <a:highlight>
                  <a:srgbClr val="FFFF00"/>
                </a:highlight>
              </a:rPr>
              <a:t>Long Term Mobility</a:t>
            </a:r>
            <a:endParaRPr sz="2000">
              <a:solidFill>
                <a:schemeClr val="dk2"/>
              </a:solidFill>
              <a:highlight>
                <a:srgbClr val="FFFF00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</a:rPr>
              <a:t>. Per studenti delle quarte o delle terze che abbiano compiuto 16 anni alla partenza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</a:rPr>
              <a:t>. Periodo di 1 mese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</a:rPr>
              <a:t>. Stage lavorativo presso aziende, enti o attività commerciali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</a:rPr>
              <a:t>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  <a:highlight>
                  <a:srgbClr val="FFFF00"/>
                </a:highlight>
              </a:rPr>
              <a:t>Mobilità per personale docente e ATA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lang="it-IT" sz="2000">
                <a:solidFill>
                  <a:schemeClr val="dk2"/>
                </a:solidFill>
              </a:rPr>
              <a:t>Job shadowing o corso strutturato della durata di 5 o 7 giorni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800">
              <a:solidFill>
                <a:schemeClr val="dk2"/>
              </a:solidFill>
              <a:highlight>
                <a:srgbClr val="FFFF00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800">
              <a:solidFill>
                <a:schemeClr val="dk2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 txBox="1">
            <a:spLocks noGrp="1"/>
          </p:cNvSpPr>
          <p:nvPr>
            <p:ph type="title"/>
          </p:nvPr>
        </p:nvSpPr>
        <p:spPr>
          <a:xfrm>
            <a:off x="1439971" y="200340"/>
            <a:ext cx="9829800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3600"/>
              <a:buFont typeface="Calibri"/>
              <a:buNone/>
            </a:pPr>
            <a:r>
              <a:rPr lang="it-IT" sz="3600">
                <a:solidFill>
                  <a:srgbClr val="1F3864"/>
                </a:solidFill>
              </a:rPr>
              <a:t>Cosa comprende la MOBILITA’</a:t>
            </a:r>
            <a:endParaRPr/>
          </a:p>
        </p:txBody>
      </p:sp>
      <p:grpSp>
        <p:nvGrpSpPr>
          <p:cNvPr id="119" name="Google Shape;119;p4"/>
          <p:cNvGrpSpPr/>
          <p:nvPr/>
        </p:nvGrpSpPr>
        <p:grpSpPr>
          <a:xfrm>
            <a:off x="-305" y="-1"/>
            <a:ext cx="3362070" cy="2522848"/>
            <a:chOff x="-305" y="-1"/>
            <a:chExt cx="3832880" cy="2876136"/>
          </a:xfrm>
        </p:grpSpPr>
        <p:sp>
          <p:nvSpPr>
            <p:cNvPr id="120" name="Google Shape;120;p4"/>
            <p:cNvSpPr/>
            <p:nvPr/>
          </p:nvSpPr>
          <p:spPr>
            <a:xfrm>
              <a:off x="305" y="1"/>
              <a:ext cx="3815424" cy="2653659"/>
            </a:xfrm>
            <a:custGeom>
              <a:avLst/>
              <a:gdLst/>
              <a:ahLst/>
              <a:cxnLst/>
              <a:rect l="l" t="t" r="r" b="b"/>
              <a:pathLst>
                <a:path w="3815424" h="2653659" extrusionOk="0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70AD47">
                    <a:alpha val="10196"/>
                  </a:srgbClr>
                </a:gs>
                <a:gs pos="85000">
                  <a:srgbClr val="4472C4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305" y="-1"/>
              <a:ext cx="3815424" cy="2653660"/>
            </a:xfrm>
            <a:custGeom>
              <a:avLst/>
              <a:gdLst/>
              <a:ahLst/>
              <a:cxnLst/>
              <a:rect l="l" t="t" r="r" b="b"/>
              <a:pathLst>
                <a:path w="3815424" h="2653660" extrusionOk="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70AD47">
                    <a:alpha val="10196"/>
                  </a:srgbClr>
                </a:gs>
                <a:gs pos="85000">
                  <a:srgbClr val="4472C4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-305" y="1"/>
              <a:ext cx="3815986" cy="2675935"/>
            </a:xfrm>
            <a:custGeom>
              <a:avLst/>
              <a:gdLst/>
              <a:ahLst/>
              <a:cxnLst/>
              <a:rect l="l" t="t" r="r" b="b"/>
              <a:pathLst>
                <a:path w="3815986" h="2675935" extrusionOk="0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70AD47">
                    <a:alpha val="10196"/>
                  </a:srgbClr>
                </a:gs>
                <a:gs pos="85000">
                  <a:srgbClr val="4472C4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305" y="-1"/>
              <a:ext cx="3832270" cy="2876136"/>
            </a:xfrm>
            <a:custGeom>
              <a:avLst/>
              <a:gdLst/>
              <a:ahLst/>
              <a:cxnLst/>
              <a:rect l="l" t="t" r="r" b="b"/>
              <a:pathLst>
                <a:path w="3832270" h="2876136" extrusionOk="0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70AD47">
                    <a:alpha val="10196"/>
                  </a:srgbClr>
                </a:gs>
                <a:gs pos="85000">
                  <a:srgbClr val="4472C4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4" name="Google Shape;124;p4" descr="Immagine che contiene testo, logo, Carattere, simbol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671" y="2898037"/>
            <a:ext cx="4954693" cy="3096683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4"/>
          <p:cNvSpPr txBox="1">
            <a:spLocks noGrp="1"/>
          </p:cNvSpPr>
          <p:nvPr>
            <p:ph type="body" idx="1"/>
          </p:nvPr>
        </p:nvSpPr>
        <p:spPr>
          <a:xfrm>
            <a:off x="6240571" y="1726559"/>
            <a:ext cx="5029200" cy="4524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u="sng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it-IT" sz="1800">
                <a:latin typeface="Aharoni"/>
                <a:ea typeface="Aharoni"/>
                <a:cs typeface="Aharoni"/>
                <a:sym typeface="Aharoni"/>
              </a:rPr>
              <a:t>Viaggio di andata e ritorno con accompagnatore in aereo, treno o  pullman (green mobility)</a:t>
            </a:r>
            <a:endParaRPr/>
          </a:p>
          <a:p>
            <a:pPr marL="228600" lvl="0" indent="-114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>
              <a:latin typeface="Aharoni"/>
              <a:ea typeface="Aharoni"/>
              <a:cs typeface="Aharoni"/>
              <a:sym typeface="Aharon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it-IT" sz="1800">
                <a:latin typeface="Aharoni"/>
                <a:ea typeface="Aharoni"/>
                <a:cs typeface="Aharoni"/>
                <a:sym typeface="Aharoni"/>
              </a:rPr>
              <a:t>Attività di tirocinio lavorativo con tutor aziendale o attività scolastiche</a:t>
            </a:r>
            <a:endParaRPr/>
          </a:p>
          <a:p>
            <a:pPr marL="228600" lvl="0" indent="-114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>
              <a:latin typeface="Aharoni"/>
              <a:ea typeface="Aharoni"/>
              <a:cs typeface="Aharoni"/>
              <a:sym typeface="Aharon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it-IT" sz="1800">
                <a:latin typeface="Aharoni"/>
                <a:ea typeface="Aharoni"/>
                <a:cs typeface="Aharoni"/>
                <a:sym typeface="Aharoni"/>
              </a:rPr>
              <a:t>Vitto e alloggio in varie tipologie di alloggio, e pocket money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>
              <a:latin typeface="Aharoni"/>
              <a:ea typeface="Aharoni"/>
              <a:cs typeface="Aharoni"/>
              <a:sym typeface="Aharon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it-IT" sz="1800">
                <a:latin typeface="Aharoni"/>
                <a:ea typeface="Aharoni"/>
                <a:cs typeface="Aharoni"/>
                <a:sym typeface="Aharoni"/>
              </a:rPr>
              <a:t>Trasporti locali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>
              <a:latin typeface="Aharoni"/>
              <a:ea typeface="Aharoni"/>
              <a:cs typeface="Aharoni"/>
              <a:sym typeface="Aharon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it-IT" sz="1800">
                <a:latin typeface="Aharoni"/>
                <a:ea typeface="Aharoni"/>
                <a:cs typeface="Aharoni"/>
                <a:sym typeface="Aharoni"/>
              </a:rPr>
              <a:t>Assistenza </a:t>
            </a:r>
            <a:r>
              <a:rPr lang="it-IT" sz="1800" b="1">
                <a:latin typeface="Arial"/>
                <a:ea typeface="Arial"/>
                <a:cs typeface="Arial"/>
                <a:sym typeface="Arial"/>
              </a:rPr>
              <a:t>24/7 </a:t>
            </a:r>
            <a:r>
              <a:rPr lang="it-IT" sz="1800">
                <a:latin typeface="Aharoni"/>
                <a:ea typeface="Aharoni"/>
                <a:cs typeface="Aharoni"/>
                <a:sym typeface="Aharoni"/>
              </a:rPr>
              <a:t>del partner locale</a:t>
            </a:r>
            <a:endParaRPr/>
          </a:p>
          <a:p>
            <a:pPr marL="228600" lvl="0" indent="-114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u="sng"/>
          </a:p>
        </p:txBody>
      </p:sp>
      <p:grpSp>
        <p:nvGrpSpPr>
          <p:cNvPr id="126" name="Google Shape;126;p4"/>
          <p:cNvGrpSpPr/>
          <p:nvPr/>
        </p:nvGrpSpPr>
        <p:grpSpPr>
          <a:xfrm rot="5400000" flipH="1">
            <a:off x="10186037" y="4852038"/>
            <a:ext cx="2151670" cy="1860256"/>
            <a:chOff x="-305" y="-4155"/>
            <a:chExt cx="2514948" cy="2174333"/>
          </a:xfrm>
        </p:grpSpPr>
        <p:sp>
          <p:nvSpPr>
            <p:cNvPr id="127" name="Google Shape;127;p4"/>
            <p:cNvSpPr/>
            <p:nvPr/>
          </p:nvSpPr>
          <p:spPr>
            <a:xfrm>
              <a:off x="-305" y="0"/>
              <a:ext cx="2514948" cy="2170178"/>
            </a:xfrm>
            <a:custGeom>
              <a:avLst/>
              <a:gdLst/>
              <a:ahLst/>
              <a:cxnLst/>
              <a:rect l="l" t="t" r="r" b="b"/>
              <a:pathLst>
                <a:path w="2514948" h="2170178" extrusionOk="0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70AD47">
                    <a:alpha val="10196"/>
                  </a:srgbClr>
                </a:gs>
                <a:gs pos="85000">
                  <a:srgbClr val="4472C4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-305" y="-4155"/>
              <a:ext cx="2493062" cy="1947896"/>
            </a:xfrm>
            <a:custGeom>
              <a:avLst/>
              <a:gdLst/>
              <a:ahLst/>
              <a:cxnLst/>
              <a:rect l="l" t="t" r="r" b="b"/>
              <a:pathLst>
                <a:path w="2493062" h="1947896" extrusionOk="0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70AD47">
                    <a:alpha val="10196"/>
                  </a:srgbClr>
                </a:gs>
                <a:gs pos="85000">
                  <a:srgbClr val="4472C4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-305" y="0"/>
              <a:ext cx="2501089" cy="1972702"/>
            </a:xfrm>
            <a:custGeom>
              <a:avLst/>
              <a:gdLst/>
              <a:ahLst/>
              <a:cxnLst/>
              <a:rect l="l" t="t" r="r" b="b"/>
              <a:pathLst>
                <a:path w="2501089" h="1972702" extrusionOk="0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70AD47">
                    <a:alpha val="10196"/>
                  </a:srgbClr>
                </a:gs>
                <a:gs pos="85000">
                  <a:srgbClr val="4472C4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305" y="1"/>
              <a:ext cx="2491105" cy="1943661"/>
            </a:xfrm>
            <a:custGeom>
              <a:avLst/>
              <a:gdLst/>
              <a:ahLst/>
              <a:cxnLst/>
              <a:rect l="l" t="t" r="r" b="b"/>
              <a:pathLst>
                <a:path w="2491105" h="1943661" extrusionOk="0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196"/>
                  </a:srgbClr>
                </a:gs>
                <a:gs pos="2000">
                  <a:srgbClr val="FFFFFF">
                    <a:alpha val="10196"/>
                  </a:srgbClr>
                </a:gs>
                <a:gs pos="16000">
                  <a:srgbClr val="70AD47">
                    <a:alpha val="10196"/>
                  </a:srgbClr>
                </a:gs>
                <a:gs pos="85000">
                  <a:srgbClr val="4472C4">
                    <a:alpha val="10196"/>
                  </a:srgbClr>
                </a:gs>
                <a:gs pos="100000">
                  <a:srgbClr val="FFFFFF">
                    <a:alpha val="10196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med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1" y="0"/>
            <a:ext cx="4167271" cy="6858000"/>
          </a:xfrm>
          <a:custGeom>
            <a:avLst/>
            <a:gdLst/>
            <a:ahLst/>
            <a:cxnLst/>
            <a:rect l="l" t="t" r="r" b="b"/>
            <a:pathLst>
              <a:path w="4167271" h="6858000" extrusionOk="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 txBox="1">
            <a:spLocks noGrp="1"/>
          </p:cNvSpPr>
          <p:nvPr>
            <p:ph type="title"/>
          </p:nvPr>
        </p:nvSpPr>
        <p:spPr>
          <a:xfrm>
            <a:off x="0" y="1153572"/>
            <a:ext cx="3887234" cy="446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it-IT">
                <a:solidFill>
                  <a:srgbClr val="FFFFFF"/>
                </a:solidFill>
              </a:rPr>
              <a:t>Finanziamenti Erasmus+:</a:t>
            </a:r>
            <a:endParaRPr/>
          </a:p>
        </p:txBody>
      </p:sp>
      <p:sp>
        <p:nvSpPr>
          <p:cNvPr id="138" name="Google Shape;138;p5"/>
          <p:cNvSpPr/>
          <p:nvPr/>
        </p:nvSpPr>
        <p:spPr>
          <a:xfrm rot="10800000" flipH="1">
            <a:off x="7550402" y="2455479"/>
            <a:ext cx="4083433" cy="4083433"/>
          </a:xfrm>
          <a:prstGeom prst="arc">
            <a:avLst>
              <a:gd name="adj1" fmla="val 16200000"/>
              <a:gd name="adj2" fmla="val 0"/>
            </a:avLst>
          </a:prstGeom>
          <a:noFill/>
          <a:ln w="127000" cap="rnd" cmpd="sng">
            <a:solidFill>
              <a:schemeClr val="accent4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5"/>
          <p:cNvSpPr txBox="1">
            <a:spLocks noGrp="1"/>
          </p:cNvSpPr>
          <p:nvPr>
            <p:ph type="body" idx="1"/>
          </p:nvPr>
        </p:nvSpPr>
        <p:spPr>
          <a:xfrm>
            <a:off x="4463845" y="491614"/>
            <a:ext cx="6889954" cy="5685350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/>
          <a:p>
            <a:pPr marL="228600" lvl="0" indent="-6413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/>
              <a:t>Annualmente escono bandi (calls) per progetti della durata di 18 mesi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/>
              <a:t>Un istituto può chiedere l’accreditamento per garantirsi finanziamenti con cadenza ogni 7 anni (prossimo accreditamento 2028-2035)</a:t>
            </a:r>
            <a:endParaRPr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/>
              <a:t>E’ possibile partecipare a progetti di parternariato con altri istituti. La nostra scuola è partner del progetto avente  come capofila l’istituto Pascal-Comandini di Cesena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it-IT"/>
              <a:t> </a:t>
            </a:r>
            <a:endParaRPr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7FBF4"/>
            </a:gs>
            <a:gs pos="74000">
              <a:srgbClr val="BDDCA8"/>
            </a:gs>
            <a:gs pos="83000">
              <a:srgbClr val="BDDCA8"/>
            </a:gs>
            <a:gs pos="100000">
              <a:srgbClr val="D3E7C5"/>
            </a:gs>
          </a:gsLst>
          <a:lin ang="5400000" scaled="0"/>
        </a:gra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6"/>
          <p:cNvGrpSpPr/>
          <p:nvPr/>
        </p:nvGrpSpPr>
        <p:grpSpPr>
          <a:xfrm>
            <a:off x="971590" y="640091"/>
            <a:ext cx="8878529" cy="5015533"/>
            <a:chOff x="0" y="612"/>
            <a:chExt cx="8878529" cy="5015533"/>
          </a:xfrm>
        </p:grpSpPr>
        <p:sp>
          <p:nvSpPr>
            <p:cNvPr id="145" name="Google Shape;145;p6"/>
            <p:cNvSpPr/>
            <p:nvPr/>
          </p:nvSpPr>
          <p:spPr>
            <a:xfrm>
              <a:off x="0" y="612"/>
              <a:ext cx="8878529" cy="1433009"/>
            </a:xfrm>
            <a:prstGeom prst="roundRect">
              <a:avLst>
                <a:gd name="adj" fmla="val 10000"/>
              </a:avLst>
            </a:prstGeom>
            <a:solidFill>
              <a:srgbClr val="CDD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6"/>
            <p:cNvSpPr/>
            <p:nvPr/>
          </p:nvSpPr>
          <p:spPr>
            <a:xfrm>
              <a:off x="433485" y="323039"/>
              <a:ext cx="788155" cy="788155"/>
            </a:xfrm>
            <a:prstGeom prst="rect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6"/>
            <p:cNvSpPr/>
            <p:nvPr/>
          </p:nvSpPr>
          <p:spPr>
            <a:xfrm>
              <a:off x="1655125" y="612"/>
              <a:ext cx="7223403" cy="14330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6"/>
            <p:cNvSpPr txBox="1"/>
            <p:nvPr/>
          </p:nvSpPr>
          <p:spPr>
            <a:xfrm>
              <a:off x="1655125" y="612"/>
              <a:ext cx="7223403" cy="14330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1650" tIns="151650" rIns="151650" bIns="1516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it-IT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 destinazioni e le date vengono concordate con l’agenzia di supporto Uniser di Bologna in base alle disponibilità dei partner esteri 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6"/>
            <p:cNvSpPr/>
            <p:nvPr/>
          </p:nvSpPr>
          <p:spPr>
            <a:xfrm>
              <a:off x="0" y="1791874"/>
              <a:ext cx="8878529" cy="1433009"/>
            </a:xfrm>
            <a:prstGeom prst="roundRect">
              <a:avLst>
                <a:gd name="adj" fmla="val 10000"/>
              </a:avLst>
            </a:prstGeom>
            <a:solidFill>
              <a:srgbClr val="CDD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6"/>
            <p:cNvSpPr/>
            <p:nvPr/>
          </p:nvSpPr>
          <p:spPr>
            <a:xfrm>
              <a:off x="433485" y="2114301"/>
              <a:ext cx="788155" cy="788155"/>
            </a:xfrm>
            <a:prstGeom prst="rect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6"/>
            <p:cNvSpPr/>
            <p:nvPr/>
          </p:nvSpPr>
          <p:spPr>
            <a:xfrm>
              <a:off x="1655125" y="1791874"/>
              <a:ext cx="7223403" cy="14330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6"/>
            <p:cNvSpPr txBox="1"/>
            <p:nvPr/>
          </p:nvSpPr>
          <p:spPr>
            <a:xfrm>
              <a:off x="1655125" y="1791874"/>
              <a:ext cx="7223403" cy="14330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1650" tIns="151650" rIns="151650" bIns="1516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it-IT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Gli studenti partecipano attraverso bandi di concorso. Il CdC viene consultato per valutare l’idoneità dello studente richiedente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6"/>
            <p:cNvSpPr/>
            <p:nvPr/>
          </p:nvSpPr>
          <p:spPr>
            <a:xfrm>
              <a:off x="0" y="3583136"/>
              <a:ext cx="8878529" cy="1433009"/>
            </a:xfrm>
            <a:prstGeom prst="roundRect">
              <a:avLst>
                <a:gd name="adj" fmla="val 10000"/>
              </a:avLst>
            </a:prstGeom>
            <a:solidFill>
              <a:srgbClr val="CDD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6"/>
            <p:cNvSpPr/>
            <p:nvPr/>
          </p:nvSpPr>
          <p:spPr>
            <a:xfrm>
              <a:off x="433485" y="3905563"/>
              <a:ext cx="788155" cy="788155"/>
            </a:xfrm>
            <a:prstGeom prst="rect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6"/>
            <p:cNvSpPr/>
            <p:nvPr/>
          </p:nvSpPr>
          <p:spPr>
            <a:xfrm>
              <a:off x="1655125" y="3583136"/>
              <a:ext cx="7223403" cy="14330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6"/>
            <p:cNvSpPr txBox="1"/>
            <p:nvPr/>
          </p:nvSpPr>
          <p:spPr>
            <a:xfrm>
              <a:off x="1655125" y="3583136"/>
              <a:ext cx="7223403" cy="14330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1650" tIns="151650" rIns="151650" bIns="1516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it-IT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Circa 1/3 delle mobilità è riservato a studenti BES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84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it-IT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Sono previsti f</a:t>
              </a:r>
              <a:r>
                <a:rPr lang="it-IT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inanziamenti aggiuntivi per alunni H 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7FBF4"/>
            </a:gs>
            <a:gs pos="74000">
              <a:srgbClr val="BDDCA8"/>
            </a:gs>
            <a:gs pos="83000">
              <a:srgbClr val="BDDCA8"/>
            </a:gs>
            <a:gs pos="100000">
              <a:srgbClr val="D3E7C5"/>
            </a:gs>
          </a:gsLst>
          <a:lin ang="5400000" scaled="0"/>
        </a:gra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081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haroni"/>
              <a:buNone/>
            </a:pPr>
            <a:r>
              <a:rPr lang="it-IT">
                <a:latin typeface="Aharoni"/>
                <a:ea typeface="Aharoni"/>
                <a:cs typeface="Aharoni"/>
                <a:sym typeface="Aharoni"/>
              </a:rPr>
              <a:t>Budget</a:t>
            </a:r>
            <a:endParaRPr/>
          </a:p>
        </p:txBody>
      </p:sp>
      <p:sp>
        <p:nvSpPr>
          <p:cNvPr id="162" name="Google Shape;162;p7"/>
          <p:cNvSpPr txBox="1">
            <a:spLocks noGrp="1"/>
          </p:cNvSpPr>
          <p:nvPr>
            <p:ph type="body" idx="1"/>
          </p:nvPr>
        </p:nvSpPr>
        <p:spPr>
          <a:xfrm>
            <a:off x="838200" y="1286189"/>
            <a:ext cx="10515600" cy="4890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/>
              <a:t>Il nostro istituto ha ottenuto l’accreditamento VET lo scorso anno con un finanziamento di 138.670 Euro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/>
              <a:t>Per il prossimo anno l’agenzia nazionale Erasmus+ ha garantito un finanziamento di 171.200 Euro</a:t>
            </a:r>
            <a:endParaRPr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/>
              <a:t>Il nostro istituto ha ottenuto l’accreditamento SCHOOL lo scorso anno, con un finanziamento di 35.213,00 Euro e un finanziamento da PNRR per progetto SCHOOL pari a euro 65.350,00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/>
              <a:t>Per il prossimo anno l’agenzia nazionale Erasmus+ ci ha garantito un finanziamento di 25.360,00 Euro</a:t>
            </a:r>
            <a:endParaRPr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8"/>
          <p:cNvSpPr txBox="1">
            <a:spLocks noGrp="1"/>
          </p:cNvSpPr>
          <p:nvPr>
            <p:ph type="title"/>
          </p:nvPr>
        </p:nvSpPr>
        <p:spPr>
          <a:xfrm>
            <a:off x="761800" y="404192"/>
            <a:ext cx="5737323" cy="111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Calibri"/>
              <a:buNone/>
            </a:pPr>
            <a:r>
              <a:rPr lang="it-IT" sz="4000" u="sng">
                <a:solidFill>
                  <a:srgbClr val="FF0000"/>
                </a:solidFill>
              </a:rPr>
              <a:t>Numeri e destinazioni </a:t>
            </a:r>
            <a:endParaRPr/>
          </a:p>
        </p:txBody>
      </p:sp>
      <p:sp>
        <p:nvSpPr>
          <p:cNvPr id="169" name="Google Shape;169;p8"/>
          <p:cNvSpPr txBox="1">
            <a:spLocks noGrp="1"/>
          </p:cNvSpPr>
          <p:nvPr>
            <p:ph type="body" idx="1"/>
          </p:nvPr>
        </p:nvSpPr>
        <p:spPr>
          <a:xfrm>
            <a:off x="761800" y="1520688"/>
            <a:ext cx="5334197" cy="4575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/>
          <a:p>
            <a:pPr marL="228600" lvl="0" indent="-21717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38135"/>
              </a:buClr>
              <a:buSzPct val="100000"/>
              <a:buChar char="•"/>
            </a:pPr>
            <a:r>
              <a:rPr lang="it-IT" sz="2400" dirty="0">
                <a:solidFill>
                  <a:srgbClr val="538135"/>
                </a:solidFill>
              </a:rPr>
              <a:t>Progetto </a:t>
            </a:r>
            <a:r>
              <a:rPr lang="it-IT" sz="2400" dirty="0" err="1">
                <a:solidFill>
                  <a:srgbClr val="538135"/>
                </a:solidFill>
              </a:rPr>
              <a:t>Vet</a:t>
            </a:r>
            <a:r>
              <a:rPr lang="it-IT" sz="2400" dirty="0">
                <a:solidFill>
                  <a:srgbClr val="538135"/>
                </a:solidFill>
              </a:rPr>
              <a:t>: 56 mobilità short </a:t>
            </a:r>
            <a:r>
              <a:rPr lang="it-IT" sz="2400" dirty="0" err="1">
                <a:solidFill>
                  <a:srgbClr val="538135"/>
                </a:solidFill>
              </a:rPr>
              <a:t>term</a:t>
            </a:r>
            <a:r>
              <a:rPr lang="it-IT" sz="2400" dirty="0">
                <a:solidFill>
                  <a:srgbClr val="538135"/>
                </a:solidFill>
              </a:rPr>
              <a:t> 4 long </a:t>
            </a:r>
            <a:r>
              <a:rPr lang="it-IT" sz="2400" dirty="0" err="1">
                <a:solidFill>
                  <a:srgbClr val="538135"/>
                </a:solidFill>
              </a:rPr>
              <a:t>term</a:t>
            </a:r>
            <a:endParaRPr sz="2400" dirty="0">
              <a:solidFill>
                <a:srgbClr val="538135"/>
              </a:solidFill>
            </a:endParaRPr>
          </a:p>
          <a:p>
            <a:pPr marL="228600" lvl="0" indent="-21717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Pct val="100000"/>
              <a:buChar char="•"/>
            </a:pPr>
            <a:r>
              <a:rPr lang="it-IT" sz="2400" dirty="0">
                <a:solidFill>
                  <a:srgbClr val="538135"/>
                </a:solidFill>
              </a:rPr>
              <a:t>Destinazioni: Spagna, Grecia, Portogallo, Malta, Cina</a:t>
            </a:r>
            <a:endParaRPr dirty="0"/>
          </a:p>
          <a:p>
            <a:pPr marL="228600" lvl="0" indent="-21717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Pct val="100000"/>
              <a:buChar char="•"/>
            </a:pPr>
            <a:r>
              <a:rPr lang="it-IT" sz="2400" dirty="0">
                <a:solidFill>
                  <a:srgbClr val="538135"/>
                </a:solidFill>
              </a:rPr>
              <a:t>Prospetto prossimo anno: circa 80 mobilità per gli studenti</a:t>
            </a:r>
            <a:endParaRPr dirty="0"/>
          </a:p>
          <a:p>
            <a:pPr marL="228600" lvl="0" indent="-876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dirty="0">
              <a:solidFill>
                <a:srgbClr val="538135"/>
              </a:solidFill>
            </a:endParaRPr>
          </a:p>
          <a:p>
            <a:pPr marL="228600" lvl="0" indent="-21717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Pct val="100000"/>
              <a:buChar char="•"/>
            </a:pPr>
            <a:r>
              <a:rPr lang="it-IT" sz="2400" dirty="0">
                <a:solidFill>
                  <a:srgbClr val="538135"/>
                </a:solidFill>
              </a:rPr>
              <a:t>Progetto School: 27 mobilità short </a:t>
            </a:r>
            <a:r>
              <a:rPr lang="it-IT" sz="2400" dirty="0" err="1">
                <a:solidFill>
                  <a:srgbClr val="538135"/>
                </a:solidFill>
              </a:rPr>
              <a:t>term</a:t>
            </a:r>
            <a:r>
              <a:rPr lang="it-IT" sz="2400" dirty="0">
                <a:solidFill>
                  <a:srgbClr val="538135"/>
                </a:solidFill>
              </a:rPr>
              <a:t> (2 settimane) e 25 long </a:t>
            </a:r>
            <a:r>
              <a:rPr lang="it-IT" sz="2400" dirty="0" err="1">
                <a:solidFill>
                  <a:srgbClr val="538135"/>
                </a:solidFill>
              </a:rPr>
              <a:t>term</a:t>
            </a:r>
            <a:r>
              <a:rPr lang="it-IT" sz="2400" dirty="0">
                <a:solidFill>
                  <a:srgbClr val="538135"/>
                </a:solidFill>
              </a:rPr>
              <a:t> (32 giorni); 6 </a:t>
            </a:r>
            <a:r>
              <a:rPr lang="it-IT" sz="2400" dirty="0" err="1">
                <a:solidFill>
                  <a:srgbClr val="538135"/>
                </a:solidFill>
              </a:rPr>
              <a:t>jobshadowing</a:t>
            </a:r>
            <a:r>
              <a:rPr lang="it-IT" sz="2400" dirty="0">
                <a:solidFill>
                  <a:srgbClr val="538135"/>
                </a:solidFill>
              </a:rPr>
              <a:t> (5-7 giorni)</a:t>
            </a:r>
            <a:endParaRPr sz="2400" dirty="0">
              <a:solidFill>
                <a:srgbClr val="538135"/>
              </a:solidFill>
            </a:endParaRP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 dirty="0">
              <a:solidFill>
                <a:srgbClr val="538135"/>
              </a:solidFill>
            </a:endParaRPr>
          </a:p>
          <a:p>
            <a:pPr marL="228600" lvl="0" indent="-21717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Pct val="100000"/>
              <a:buChar char="•"/>
            </a:pPr>
            <a:r>
              <a:rPr lang="it-IT" sz="2400" dirty="0">
                <a:solidFill>
                  <a:srgbClr val="538135"/>
                </a:solidFill>
              </a:rPr>
              <a:t>Destinazioni: Spagna e Portogallo, Polonia(studenti); Svezia e Slovenia (docenti)</a:t>
            </a:r>
            <a:endParaRPr dirty="0"/>
          </a:p>
          <a:p>
            <a:pPr marL="228600" lvl="0" indent="-21717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Pct val="100000"/>
              <a:buChar char="•"/>
            </a:pPr>
            <a:r>
              <a:rPr lang="it-IT" sz="2400" dirty="0">
                <a:solidFill>
                  <a:srgbClr val="538135"/>
                </a:solidFill>
              </a:rPr>
              <a:t>Prospetto prossimo anno: 20 mobilità</a:t>
            </a:r>
            <a:endParaRPr dirty="0"/>
          </a:p>
          <a:p>
            <a:pPr marL="228600" lvl="0" indent="-876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dirty="0">
              <a:solidFill>
                <a:srgbClr val="538135"/>
              </a:solidFill>
            </a:endParaRPr>
          </a:p>
          <a:p>
            <a:pPr marL="228600" lvl="0" indent="-21717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Pct val="100000"/>
              <a:buChar char="•"/>
            </a:pPr>
            <a:r>
              <a:rPr lang="it-IT" sz="2400" dirty="0">
                <a:solidFill>
                  <a:srgbClr val="538135"/>
                </a:solidFill>
              </a:rPr>
              <a:t>Mobilità docenti e ATA da definirsi</a:t>
            </a:r>
            <a:endParaRPr dirty="0"/>
          </a:p>
        </p:txBody>
      </p:sp>
      <p:pic>
        <p:nvPicPr>
          <p:cNvPr id="170" name="Google Shape;170;p8" descr="Calendario"/>
          <p:cNvPicPr preferRelativeResize="0"/>
          <p:nvPr/>
        </p:nvPicPr>
        <p:blipFill rotWithShape="1">
          <a:blip r:embed="rId3">
            <a:alphaModFix/>
          </a:blip>
          <a:srcRect l="26052" r="22112" b="-1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noFill/>
          <a:ln>
            <a:noFill/>
          </a:ln>
          <a:effectLst>
            <a:outerShdw blurRad="127000" dist="50800" dir="10800000" sx="99000" sy="99000" algn="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B732F"/>
            </a:gs>
            <a:gs pos="48000">
              <a:srgbClr val="73B148"/>
            </a:gs>
            <a:gs pos="100000">
              <a:srgbClr val="A8D08C"/>
            </a:gs>
          </a:gsLst>
          <a:lin ang="16200000" scaled="0"/>
        </a:gra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"/>
          <p:cNvSpPr txBox="1">
            <a:spLocks noGrp="1"/>
          </p:cNvSpPr>
          <p:nvPr>
            <p:ph type="title"/>
          </p:nvPr>
        </p:nvSpPr>
        <p:spPr>
          <a:xfrm>
            <a:off x="1146313" y="1567759"/>
            <a:ext cx="10515600" cy="29048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it-IT">
                <a:latin typeface="Arial"/>
                <a:ea typeface="Arial"/>
                <a:cs typeface="Arial"/>
                <a:sym typeface="Arial"/>
              </a:rPr>
              <a:t>Grazie per l’attenzione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538</Words>
  <Application>Microsoft Office PowerPoint</Application>
  <PresentationFormat>Widescreen</PresentationFormat>
  <Paragraphs>79</Paragraphs>
  <Slides>9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Aharoni</vt:lpstr>
      <vt:lpstr>Arial</vt:lpstr>
      <vt:lpstr>Calibri</vt:lpstr>
      <vt:lpstr>Tema di Office</vt:lpstr>
      <vt:lpstr>Progetto Erasmus+  stage all’estero Evento di disseminazione 7 settembre 2026</vt:lpstr>
      <vt:lpstr>Progetto VET (vocational education and training) per indirizzi tecnico e professionale Agenzia Inapp - Roma</vt:lpstr>
      <vt:lpstr>Progetto School  per i licei Agenzia Indire - Firenze</vt:lpstr>
      <vt:lpstr>Cosa comprende la MOBILITA’</vt:lpstr>
      <vt:lpstr>Finanziamenti Erasmus+:</vt:lpstr>
      <vt:lpstr>Presentazione standard di PowerPoint</vt:lpstr>
      <vt:lpstr>Budget</vt:lpstr>
      <vt:lpstr>Numeri e destinazioni </vt:lpstr>
      <vt:lpstr>Grazie per l’attenzione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ISA MICROSOFT</dc:creator>
  <cp:lastModifiedBy>ISA MICROSOFT</cp:lastModifiedBy>
  <cp:revision>2</cp:revision>
  <dcterms:created xsi:type="dcterms:W3CDTF">2023-12-20T16:39:42Z</dcterms:created>
  <dcterms:modified xsi:type="dcterms:W3CDTF">2026-09-08T08:46:25Z</dcterms:modified>
</cp:coreProperties>
</file>