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9144000" cy="6858000" type="screen4x3"/>
  <p:notesSz cx="6888163" cy="1002188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73" autoAdjust="0"/>
  </p:normalViewPr>
  <p:slideViewPr>
    <p:cSldViewPr snapToObjects="1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FF21C3F2-F9D9-BC8F-F9D1-8E163036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D1FC-227D-4AD8-A80A-50E4807A7B9A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A4120C2A-DEC6-A886-0D7F-BF1FF7373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A9135961-FB39-D98F-4879-C58A3003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32FC3-EB8B-4305-9071-791218AAEB5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98479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3CE8CF12-4F86-4DDA-EDA6-5CE3D01E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D038B-A771-49DC-9B0F-0AC5ABD27574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F3F32D90-7F15-B8F3-DD44-7AF01813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05E64FFA-968F-DD03-0BA0-F531C61A9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8D728-6A08-42B2-B7A6-2F2351C91EC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3215718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4E587D34-0A27-6A7E-151C-DA95FBCB3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37E54-F2B4-4D76-A8E8-F87512E50D9E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E075C16B-D467-C205-3700-0F36D635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83B3D110-0B05-25EF-2E6A-4470201D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5F7B8-2015-4A6D-8E91-28D0C240119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203191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B4AB3122-9646-9EDD-C875-2BA94728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4EC30-2E95-43FF-B18D-C439701CEAB0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BC4D3094-78EB-14D1-E4FD-4FBE7D3D4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19629D8-990F-01F7-614C-430CD066D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1D16F-23C0-44E0-87B3-599AB4F06EF6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341059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83BEB92B-256C-4143-5E8D-DD11FCD7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F6632-8800-41CC-A850-44AAA1FB89E3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740C2179-4003-8AC4-FC36-1899B408B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91D55E15-DDB3-537C-54A6-9CEED6334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4813B-6AEE-4C48-A562-7452F57AD37F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131902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="" xmlns:a16="http://schemas.microsoft.com/office/drawing/2014/main" id="{3C9C4A8B-7AAB-0B67-D695-8256AD76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5DB67-82F0-456C-968E-C56905592127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="" xmlns:a16="http://schemas.microsoft.com/office/drawing/2014/main" id="{74AFE505-FBF1-673B-40BF-3A667B293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="" xmlns:a16="http://schemas.microsoft.com/office/drawing/2014/main" id="{DAF57DA4-C03A-6AF6-D81A-60E6E3A2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F3E64-876A-4B70-A2C4-F1A464C991F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371760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="" xmlns:a16="http://schemas.microsoft.com/office/drawing/2014/main" id="{CF6B6899-75FE-481A-F2B6-07D858C0B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6B039-1914-4B3A-949A-D1C85A1FE92A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="" xmlns:a16="http://schemas.microsoft.com/office/drawing/2014/main" id="{D87B9F62-1B10-943D-B667-C0C40732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="" xmlns:a16="http://schemas.microsoft.com/office/drawing/2014/main" id="{5AF315AC-3B06-1ECB-50EC-55170752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A34B9-E104-465C-A11B-43E751FC2A8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28258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="" xmlns:a16="http://schemas.microsoft.com/office/drawing/2014/main" id="{1F2B9F39-2C58-D64F-C7D9-B5293B04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01150-D138-4A73-81E0-FDCBBC061663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="" xmlns:a16="http://schemas.microsoft.com/office/drawing/2014/main" id="{117DD17F-714F-4737-7EEF-A88F5914D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="" xmlns:a16="http://schemas.microsoft.com/office/drawing/2014/main" id="{DE2EDC1B-A7B1-C448-E287-791C88B8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947CD-37B4-4C1D-9C93-8F2A24FF584E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873167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="" xmlns:a16="http://schemas.microsoft.com/office/drawing/2014/main" id="{97CE1746-21A3-EC04-551B-0A939D96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E55C5-3019-41AC-99C5-223434F9AFEC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="" xmlns:a16="http://schemas.microsoft.com/office/drawing/2014/main" id="{E62A4FF4-39FF-3BB4-49AE-759E4ED1A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="" xmlns:a16="http://schemas.microsoft.com/office/drawing/2014/main" id="{0FE55C29-B741-0CA4-E0DA-C1E1B2240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B66E7-9F81-499B-A431-16E2608144DE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1345392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="" xmlns:a16="http://schemas.microsoft.com/office/drawing/2014/main" id="{F8218C13-D15E-F3A8-8B2A-6CAE54E7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DCACE-95F2-443B-992A-C00E8828203C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="" xmlns:a16="http://schemas.microsoft.com/office/drawing/2014/main" id="{ACB44085-58E1-8D44-4FF0-052E3486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="" xmlns:a16="http://schemas.microsoft.com/office/drawing/2014/main" id="{12A96414-EE32-34CF-1A87-095B0C93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B8688-8BF3-45B5-85B6-35CD0F63BA8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255355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="" xmlns:a16="http://schemas.microsoft.com/office/drawing/2014/main" id="{89EC17CD-46E5-6F5F-390F-180B4E417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F4E53-AA89-47FB-BB8C-39534E9FB585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="" xmlns:a16="http://schemas.microsoft.com/office/drawing/2014/main" id="{2781A9BA-432B-1BCD-1802-B79753652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="" xmlns:a16="http://schemas.microsoft.com/office/drawing/2014/main" id="{25DF2358-0CFC-B601-CA42-A58F8536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F4F62-DDD0-4D12-BC0B-D8E5FED9CD3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="" xmlns:p14="http://schemas.microsoft.com/office/powerpoint/2010/main" val="24972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="" xmlns:a16="http://schemas.microsoft.com/office/drawing/2014/main" id="{043E9F0B-FB00-E0FC-91AB-ACA4419480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="" xmlns:a16="http://schemas.microsoft.com/office/drawing/2014/main" id="{6856CEBB-5119-9149-7BA9-CDAB61AB68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="" xmlns:a16="http://schemas.microsoft.com/office/drawing/2014/main" id="{3F79EF25-67D4-E35F-3090-D092C2C69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B88D63-A15B-4A4B-9DAC-D3B73BC06B9A}" type="datetimeFigureOut">
              <a:rPr lang="it-IT"/>
              <a:pPr>
                <a:defRPr/>
              </a:pPr>
              <a:t>03/12/2025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="" xmlns:a16="http://schemas.microsoft.com/office/drawing/2014/main" id="{C44F246B-808C-980C-09D5-A27A52990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="" xmlns:a16="http://schemas.microsoft.com/office/drawing/2014/main" id="{A149657C-114C-CD28-0E2C-8A4E19666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868CCA7-158D-4A38-8C15-240BC72A7025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>
            <a:extLst>
              <a:ext uri="{FF2B5EF4-FFF2-40B4-BE49-F238E27FC236}">
                <a16:creationId xmlns="" xmlns:a16="http://schemas.microsoft.com/office/drawing/2014/main" id="{F27043F8-ACD1-20E2-3F5F-942C39094ECA}"/>
              </a:ext>
            </a:extLst>
          </p:cNvPr>
          <p:cNvSpPr/>
          <p:nvPr/>
        </p:nvSpPr>
        <p:spPr>
          <a:xfrm>
            <a:off x="2942072" y="713021"/>
            <a:ext cx="321471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Dirigente Scolastico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/>
              <a:t>Prof. </a:t>
            </a:r>
            <a:r>
              <a:rPr lang="it-IT" b="1" dirty="0" smtClean="0"/>
              <a:t>Simone TAZZIOLI</a:t>
            </a:r>
            <a:endParaRPr lang="it-IT" b="1" dirty="0"/>
          </a:p>
        </p:txBody>
      </p:sp>
      <p:sp>
        <p:nvSpPr>
          <p:cNvPr id="5" name="Rettangolo arrotondato 4">
            <a:extLst>
              <a:ext uri="{FF2B5EF4-FFF2-40B4-BE49-F238E27FC236}">
                <a16:creationId xmlns="" xmlns:a16="http://schemas.microsoft.com/office/drawing/2014/main" id="{E9932219-701B-19FB-0CA8-C1A06DBC40DD}"/>
              </a:ext>
            </a:extLst>
          </p:cNvPr>
          <p:cNvSpPr/>
          <p:nvPr/>
        </p:nvSpPr>
        <p:spPr>
          <a:xfrm>
            <a:off x="269146" y="205739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Rappresentante dei Lavoratori per la Sicurezza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(R.L.S.)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</a:t>
            </a:r>
            <a:r>
              <a:rPr lang="it-IT" sz="1600" b="1" dirty="0" smtClean="0"/>
              <a:t>Attilio GRANATO</a:t>
            </a:r>
            <a:endParaRPr lang="it-IT" sz="1600" b="1" dirty="0"/>
          </a:p>
        </p:txBody>
      </p:sp>
      <p:sp>
        <p:nvSpPr>
          <p:cNvPr id="6" name="Rettangolo arrotondato 5">
            <a:extLst>
              <a:ext uri="{FF2B5EF4-FFF2-40B4-BE49-F238E27FC236}">
                <a16:creationId xmlns="" xmlns:a16="http://schemas.microsoft.com/office/drawing/2014/main" id="{8E67E9DD-95CD-6A58-DF91-2499DEE54A9C}"/>
              </a:ext>
            </a:extLst>
          </p:cNvPr>
          <p:cNvSpPr/>
          <p:nvPr/>
        </p:nvSpPr>
        <p:spPr>
          <a:xfrm>
            <a:off x="3209536" y="205739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Responsabile del Servizio di Prevenzione e Protezione (R.S.P.P.)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Cristian TURCO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7" name="Rettangolo arrotondato 6">
            <a:extLst>
              <a:ext uri="{FF2B5EF4-FFF2-40B4-BE49-F238E27FC236}">
                <a16:creationId xmlns="" xmlns:a16="http://schemas.microsoft.com/office/drawing/2014/main" id="{4794FE5C-D532-17FD-F7B9-84C00D1DDBDA}"/>
              </a:ext>
            </a:extLst>
          </p:cNvPr>
          <p:cNvSpPr/>
          <p:nvPr/>
        </p:nvSpPr>
        <p:spPr>
          <a:xfrm>
            <a:off x="6159070" y="2067296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Medico Competente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(M.C</a:t>
            </a:r>
            <a:r>
              <a:rPr lang="it-IT" sz="1600" dirty="0" smtClean="0"/>
              <a:t>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/>
              <a:t>Dott. Stefano Terzi</a:t>
            </a:r>
            <a:endParaRPr lang="it-IT" sz="1600" b="1" dirty="0"/>
          </a:p>
        </p:txBody>
      </p:sp>
      <p:sp>
        <p:nvSpPr>
          <p:cNvPr id="12" name="Rettangolo arrotondato 11">
            <a:extLst>
              <a:ext uri="{FF2B5EF4-FFF2-40B4-BE49-F238E27FC236}">
                <a16:creationId xmlns="" xmlns:a16="http://schemas.microsoft.com/office/drawing/2014/main" id="{2528DFD1-CDD9-DBED-BCF0-BAAA9C91CA30}"/>
              </a:ext>
            </a:extLst>
          </p:cNvPr>
          <p:cNvSpPr/>
          <p:nvPr/>
        </p:nvSpPr>
        <p:spPr>
          <a:xfrm>
            <a:off x="2507154" y="4714884"/>
            <a:ext cx="198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Addetti </a:t>
            </a:r>
            <a:r>
              <a:rPr lang="it-IT" sz="1600" dirty="0" smtClean="0"/>
              <a:t>Emergenza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/>
              <a:t>e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Primo </a:t>
            </a:r>
            <a:r>
              <a:rPr lang="it-IT" sz="1600" dirty="0" smtClean="0"/>
              <a:t>Soccorso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/>
          </a:p>
        </p:txBody>
      </p:sp>
      <p:sp>
        <p:nvSpPr>
          <p:cNvPr id="13" name="Rettangolo arrotondato 12">
            <a:extLst>
              <a:ext uri="{FF2B5EF4-FFF2-40B4-BE49-F238E27FC236}">
                <a16:creationId xmlns="" xmlns:a16="http://schemas.microsoft.com/office/drawing/2014/main" id="{A649343C-1E3F-6C83-800B-7AF7ACAB6021}"/>
              </a:ext>
            </a:extLst>
          </p:cNvPr>
          <p:cNvSpPr/>
          <p:nvPr/>
        </p:nvSpPr>
        <p:spPr>
          <a:xfrm>
            <a:off x="4631998" y="4724028"/>
            <a:ext cx="198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Addetti Antincendio</a:t>
            </a:r>
          </a:p>
        </p:txBody>
      </p:sp>
      <p:sp>
        <p:nvSpPr>
          <p:cNvPr id="15" name="Rettangolo arrotondato 14">
            <a:extLst>
              <a:ext uri="{FF2B5EF4-FFF2-40B4-BE49-F238E27FC236}">
                <a16:creationId xmlns="" xmlns:a16="http://schemas.microsoft.com/office/drawing/2014/main" id="{FB3FB711-52D4-148C-BFF7-6ACFE43D2639}"/>
              </a:ext>
            </a:extLst>
          </p:cNvPr>
          <p:cNvSpPr/>
          <p:nvPr/>
        </p:nvSpPr>
        <p:spPr>
          <a:xfrm>
            <a:off x="3214678" y="3395662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Addetto al Servizio di Prevenzione e Protezione (A.S.P.P.)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Davide PINOTTI</a:t>
            </a:r>
          </a:p>
        </p:txBody>
      </p:sp>
      <p:sp>
        <p:nvSpPr>
          <p:cNvPr id="19" name="Rettangolo arrotondato 18">
            <a:extLst>
              <a:ext uri="{FF2B5EF4-FFF2-40B4-BE49-F238E27FC236}">
                <a16:creationId xmlns="" xmlns:a16="http://schemas.microsoft.com/office/drawing/2014/main" id="{66EB2E05-DED7-634C-D299-51983800171E}"/>
              </a:ext>
            </a:extLst>
          </p:cNvPr>
          <p:cNvSpPr/>
          <p:nvPr/>
        </p:nvSpPr>
        <p:spPr>
          <a:xfrm>
            <a:off x="6696782" y="4707454"/>
            <a:ext cx="216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/>
              <a:t>Brisovà – Casolari </a:t>
            </a:r>
            <a:r>
              <a:rPr lang="it-IT" sz="1400" b="1" dirty="0" smtClean="0"/>
              <a:t>– </a:t>
            </a:r>
            <a:r>
              <a:rPr lang="it-IT" sz="1400" b="1" dirty="0" smtClean="0"/>
              <a:t>Cavazzuti - Clementi </a:t>
            </a:r>
            <a:r>
              <a:rPr lang="it-IT" sz="1400" b="1" dirty="0" smtClean="0"/>
              <a:t>-  Granato – Morabito </a:t>
            </a:r>
            <a:r>
              <a:rPr lang="it-IT" sz="1400" b="1" dirty="0" smtClean="0"/>
              <a:t>– Pinotti - Puddu– Tortorelli - Tumminello - </a:t>
            </a:r>
            <a:r>
              <a:rPr lang="it-IT" sz="1400" b="1" dirty="0" smtClean="0"/>
              <a:t>Turco</a:t>
            </a:r>
            <a:endParaRPr lang="it-IT" sz="1400" b="1" dirty="0"/>
          </a:p>
        </p:txBody>
      </p:sp>
      <p:sp>
        <p:nvSpPr>
          <p:cNvPr id="20" name="Rettangolo arrotondato 19">
            <a:extLst>
              <a:ext uri="{FF2B5EF4-FFF2-40B4-BE49-F238E27FC236}">
                <a16:creationId xmlns="" xmlns:a16="http://schemas.microsoft.com/office/drawing/2014/main" id="{7593DA88-FF4E-2420-FE90-6A44CF2E83F2}"/>
              </a:ext>
            </a:extLst>
          </p:cNvPr>
          <p:cNvSpPr/>
          <p:nvPr/>
        </p:nvSpPr>
        <p:spPr>
          <a:xfrm>
            <a:off x="234284" y="4724028"/>
            <a:ext cx="216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/>
              <a:t> </a:t>
            </a:r>
            <a:r>
              <a:rPr lang="it-IT" sz="1400" b="1" dirty="0" smtClean="0"/>
              <a:t>Brisovà </a:t>
            </a:r>
            <a:r>
              <a:rPr lang="it-IT" sz="1400" b="1" dirty="0" smtClean="0"/>
              <a:t>- Casolari - Carrella - </a:t>
            </a:r>
            <a:r>
              <a:rPr lang="it-IT" sz="1400" b="1" dirty="0" smtClean="0"/>
              <a:t>Clementi -   </a:t>
            </a:r>
            <a:r>
              <a:rPr lang="it-IT" sz="1400" b="1" dirty="0" smtClean="0"/>
              <a:t>D’Abbrunzo – D’Urso Giordano -  Gualdi – Marrazzo -  Morabito - Monostrulli – Panini -  </a:t>
            </a:r>
            <a:r>
              <a:rPr lang="it-IT" sz="1400" b="1" dirty="0" smtClean="0"/>
              <a:t>Puddu </a:t>
            </a:r>
            <a:r>
              <a:rPr lang="it-IT" sz="1400" b="1" dirty="0" smtClean="0"/>
              <a:t>-  </a:t>
            </a:r>
            <a:r>
              <a:rPr lang="it-IT" sz="1400" b="1" dirty="0" smtClean="0"/>
              <a:t>Riccò  - </a:t>
            </a:r>
            <a:r>
              <a:rPr lang="it-IT" sz="1400" b="1" dirty="0" smtClean="0"/>
              <a:t>Speranza -Trebbi</a:t>
            </a:r>
            <a:endParaRPr lang="it-IT" sz="1400" dirty="0"/>
          </a:p>
        </p:txBody>
      </p:sp>
      <p:sp>
        <p:nvSpPr>
          <p:cNvPr id="22" name="Rettangolo arrotondato 21">
            <a:extLst>
              <a:ext uri="{FF2B5EF4-FFF2-40B4-BE49-F238E27FC236}">
                <a16:creationId xmlns="" xmlns:a16="http://schemas.microsoft.com/office/drawing/2014/main" id="{D06D85C5-43FF-36B1-D73F-448620CAC89C}"/>
              </a:ext>
            </a:extLst>
          </p:cNvPr>
          <p:cNvSpPr/>
          <p:nvPr/>
        </p:nvSpPr>
        <p:spPr>
          <a:xfrm>
            <a:off x="269146" y="57150"/>
            <a:ext cx="8605994" cy="500042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/>
              <a:t>ORGANIGRAMMA SICUREZZA </a:t>
            </a:r>
            <a:r>
              <a:rPr lang="it-IT" sz="2000" b="1" dirty="0" smtClean="0"/>
              <a:t>“SEDE CENTRALE” -  </a:t>
            </a:r>
            <a:r>
              <a:rPr lang="it-IT" sz="2000" b="1" dirty="0"/>
              <a:t>I.I.S. “Primo Levi”, </a:t>
            </a:r>
            <a:r>
              <a:rPr lang="it-IT" sz="2000" b="1" dirty="0" smtClean="0"/>
              <a:t>Vignola</a:t>
            </a:r>
            <a:endParaRPr lang="it-IT" sz="2000" b="1" dirty="0"/>
          </a:p>
        </p:txBody>
      </p:sp>
      <p:sp>
        <p:nvSpPr>
          <p:cNvPr id="23" name="Rettangolo arrotondato 22">
            <a:extLst>
              <a:ext uri="{FF2B5EF4-FFF2-40B4-BE49-F238E27FC236}">
                <a16:creationId xmlns="" xmlns:a16="http://schemas.microsoft.com/office/drawing/2014/main" id="{C34753D7-2E86-B324-8980-04E1B2D9BBA3}"/>
              </a:ext>
            </a:extLst>
          </p:cNvPr>
          <p:cNvSpPr/>
          <p:nvPr/>
        </p:nvSpPr>
        <p:spPr>
          <a:xfrm>
            <a:off x="6156782" y="342900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Vice-coordinatore Interno alla Gestione Emergenze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</a:t>
            </a:r>
            <a:r>
              <a:rPr lang="it-IT" sz="1600" b="1" dirty="0" smtClean="0"/>
              <a:t>ssa Carla Cavazzuti</a:t>
            </a:r>
            <a:endParaRPr lang="it-IT" sz="1600" b="1" dirty="0"/>
          </a:p>
        </p:txBody>
      </p:sp>
      <p:sp>
        <p:nvSpPr>
          <p:cNvPr id="24" name="Rettangolo arrotondato 23">
            <a:extLst>
              <a:ext uri="{FF2B5EF4-FFF2-40B4-BE49-F238E27FC236}">
                <a16:creationId xmlns="" xmlns:a16="http://schemas.microsoft.com/office/drawing/2014/main" id="{B7CFA73F-FD3A-2749-E026-4653BFD910E5}"/>
              </a:ext>
            </a:extLst>
          </p:cNvPr>
          <p:cNvSpPr/>
          <p:nvPr/>
        </p:nvSpPr>
        <p:spPr>
          <a:xfrm>
            <a:off x="308747" y="342900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Coordinatore Interno alla Gestione Emergenze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/>
              <a:t>Prof. Emilio </a:t>
            </a:r>
            <a:r>
              <a:rPr lang="it-IT" sz="1600" b="1" dirty="0"/>
              <a:t>TERMANINI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>
            <a:extLst>
              <a:ext uri="{FF2B5EF4-FFF2-40B4-BE49-F238E27FC236}">
                <a16:creationId xmlns="" xmlns:a16="http://schemas.microsoft.com/office/drawing/2014/main" id="{EEE26292-74E2-1A41-D771-6E3B4D9BD221}"/>
              </a:ext>
            </a:extLst>
          </p:cNvPr>
          <p:cNvSpPr/>
          <p:nvPr/>
        </p:nvSpPr>
        <p:spPr>
          <a:xfrm>
            <a:off x="2942072" y="713021"/>
            <a:ext cx="321471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Dirigente Scolastico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/>
              <a:t>Prof. </a:t>
            </a:r>
            <a:r>
              <a:rPr lang="it-IT" b="1" dirty="0" smtClean="0"/>
              <a:t>Simone TAZZIOLI</a:t>
            </a:r>
            <a:endParaRPr lang="it-IT" b="1" dirty="0"/>
          </a:p>
        </p:txBody>
      </p:sp>
      <p:sp>
        <p:nvSpPr>
          <p:cNvPr id="5" name="Rettangolo arrotondato 4">
            <a:extLst>
              <a:ext uri="{FF2B5EF4-FFF2-40B4-BE49-F238E27FC236}">
                <a16:creationId xmlns="" xmlns:a16="http://schemas.microsoft.com/office/drawing/2014/main" id="{819E3537-A036-0C6E-3EDA-A4E8E86DD0BC}"/>
              </a:ext>
            </a:extLst>
          </p:cNvPr>
          <p:cNvSpPr/>
          <p:nvPr/>
        </p:nvSpPr>
        <p:spPr>
          <a:xfrm>
            <a:off x="269146" y="205739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Rappresentante dei Lavoratori per la Sicurezza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(R.L.S.)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</a:t>
            </a:r>
            <a:r>
              <a:rPr lang="it-IT" sz="1600" b="1" dirty="0" smtClean="0"/>
              <a:t>Attilio GRANATO</a:t>
            </a:r>
            <a:endParaRPr lang="it-IT" sz="1600" b="1" dirty="0"/>
          </a:p>
        </p:txBody>
      </p:sp>
      <p:sp>
        <p:nvSpPr>
          <p:cNvPr id="6" name="Rettangolo arrotondato 5">
            <a:extLst>
              <a:ext uri="{FF2B5EF4-FFF2-40B4-BE49-F238E27FC236}">
                <a16:creationId xmlns="" xmlns:a16="http://schemas.microsoft.com/office/drawing/2014/main" id="{D1A1E649-4F1A-09FC-4B00-46037F41F88B}"/>
              </a:ext>
            </a:extLst>
          </p:cNvPr>
          <p:cNvSpPr/>
          <p:nvPr/>
        </p:nvSpPr>
        <p:spPr>
          <a:xfrm>
            <a:off x="3209536" y="205739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Responsabile del Servizio di Prevenzione e Protezione (R.S.P.P.)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Cristian TURCO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7" name="Rettangolo arrotondato 6">
            <a:extLst>
              <a:ext uri="{FF2B5EF4-FFF2-40B4-BE49-F238E27FC236}">
                <a16:creationId xmlns="" xmlns:a16="http://schemas.microsoft.com/office/drawing/2014/main" id="{8585C281-9E4C-CED3-0CBB-B45526177420}"/>
              </a:ext>
            </a:extLst>
          </p:cNvPr>
          <p:cNvSpPr/>
          <p:nvPr/>
        </p:nvSpPr>
        <p:spPr>
          <a:xfrm>
            <a:off x="6159070" y="2067296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Medico Competente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(M.C.)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/>
              <a:t>Dott. Stefano Terzi</a:t>
            </a:r>
            <a:endParaRPr lang="it-IT" sz="1600" b="1" dirty="0"/>
          </a:p>
        </p:txBody>
      </p:sp>
      <p:sp>
        <p:nvSpPr>
          <p:cNvPr id="12" name="Rettangolo arrotondato 11">
            <a:extLst>
              <a:ext uri="{FF2B5EF4-FFF2-40B4-BE49-F238E27FC236}">
                <a16:creationId xmlns="" xmlns:a16="http://schemas.microsoft.com/office/drawing/2014/main" id="{004A7C79-DCD8-5970-D7B3-4B2C368B1F85}"/>
              </a:ext>
            </a:extLst>
          </p:cNvPr>
          <p:cNvSpPr/>
          <p:nvPr/>
        </p:nvSpPr>
        <p:spPr>
          <a:xfrm>
            <a:off x="2507154" y="4714884"/>
            <a:ext cx="198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Addetti </a:t>
            </a:r>
            <a:r>
              <a:rPr lang="it-IT" sz="1600" dirty="0" smtClean="0"/>
              <a:t>Emergenza 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Primo </a:t>
            </a:r>
            <a:r>
              <a:rPr lang="it-IT" sz="1600" dirty="0" smtClean="0"/>
              <a:t>Soccorso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/>
          </a:p>
        </p:txBody>
      </p:sp>
      <p:sp>
        <p:nvSpPr>
          <p:cNvPr id="13" name="Rettangolo arrotondato 12">
            <a:extLst>
              <a:ext uri="{FF2B5EF4-FFF2-40B4-BE49-F238E27FC236}">
                <a16:creationId xmlns="" xmlns:a16="http://schemas.microsoft.com/office/drawing/2014/main" id="{5C8ED91F-10B0-63CA-B195-35CA23E6EC88}"/>
              </a:ext>
            </a:extLst>
          </p:cNvPr>
          <p:cNvSpPr/>
          <p:nvPr/>
        </p:nvSpPr>
        <p:spPr>
          <a:xfrm>
            <a:off x="4631998" y="4724028"/>
            <a:ext cx="198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Addetti Antincendio</a:t>
            </a:r>
          </a:p>
        </p:txBody>
      </p:sp>
      <p:sp>
        <p:nvSpPr>
          <p:cNvPr id="15" name="Rettangolo arrotondato 14">
            <a:extLst>
              <a:ext uri="{FF2B5EF4-FFF2-40B4-BE49-F238E27FC236}">
                <a16:creationId xmlns="" xmlns:a16="http://schemas.microsoft.com/office/drawing/2014/main" id="{28917577-C02F-AC13-E363-AA533C769AA4}"/>
              </a:ext>
            </a:extLst>
          </p:cNvPr>
          <p:cNvSpPr/>
          <p:nvPr/>
        </p:nvSpPr>
        <p:spPr>
          <a:xfrm>
            <a:off x="3214678" y="3395662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Addetto al Servizio di Prevenzione e Protezione (A.S.P.P.)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Davide PINOTTI</a:t>
            </a:r>
          </a:p>
        </p:txBody>
      </p:sp>
      <p:sp>
        <p:nvSpPr>
          <p:cNvPr id="19" name="Rettangolo arrotondato 18">
            <a:extLst>
              <a:ext uri="{FF2B5EF4-FFF2-40B4-BE49-F238E27FC236}">
                <a16:creationId xmlns="" xmlns:a16="http://schemas.microsoft.com/office/drawing/2014/main" id="{AEA180AB-B941-0B65-D453-04F9B2204CDD}"/>
              </a:ext>
            </a:extLst>
          </p:cNvPr>
          <p:cNvSpPr/>
          <p:nvPr/>
        </p:nvSpPr>
        <p:spPr>
          <a:xfrm>
            <a:off x="6715140" y="4714884"/>
            <a:ext cx="216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/>
              <a:t>Biazzo - Boni </a:t>
            </a:r>
            <a:r>
              <a:rPr lang="it-IT" sz="1400" b="1" dirty="0" smtClean="0"/>
              <a:t>– Pugliese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/>
              <a:t>Pignataro -  Iudicelli</a:t>
            </a:r>
            <a:r>
              <a:rPr lang="it-IT" sz="1400" b="1" dirty="0" smtClean="0"/>
              <a:t> </a:t>
            </a:r>
            <a:endParaRPr lang="it-IT" sz="1400" b="1" dirty="0"/>
          </a:p>
        </p:txBody>
      </p:sp>
      <p:sp>
        <p:nvSpPr>
          <p:cNvPr id="20" name="Rettangolo arrotondato 19">
            <a:extLst>
              <a:ext uri="{FF2B5EF4-FFF2-40B4-BE49-F238E27FC236}">
                <a16:creationId xmlns="" xmlns:a16="http://schemas.microsoft.com/office/drawing/2014/main" id="{FAA3E792-A724-BA50-7E43-18A343077EAA}"/>
              </a:ext>
            </a:extLst>
          </p:cNvPr>
          <p:cNvSpPr/>
          <p:nvPr/>
        </p:nvSpPr>
        <p:spPr>
          <a:xfrm>
            <a:off x="234284" y="4707454"/>
            <a:ext cx="216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/>
              <a:t>Biazzo  – Boni </a:t>
            </a:r>
            <a:r>
              <a:rPr lang="it-IT" sz="1400" b="1" dirty="0" smtClean="0"/>
              <a:t> </a:t>
            </a:r>
            <a:r>
              <a:rPr lang="it-IT" sz="1400" b="1" dirty="0" smtClean="0"/>
              <a:t>- </a:t>
            </a:r>
            <a:r>
              <a:rPr lang="it-IT" sz="1400" b="1" dirty="0" smtClean="0"/>
              <a:t> Iudicelli – Pignataro -Riccò - Trebbi</a:t>
            </a:r>
            <a:endParaRPr lang="it-IT" sz="1400" b="1" dirty="0"/>
          </a:p>
        </p:txBody>
      </p:sp>
      <p:sp>
        <p:nvSpPr>
          <p:cNvPr id="22" name="Rettangolo arrotondato 21">
            <a:extLst>
              <a:ext uri="{FF2B5EF4-FFF2-40B4-BE49-F238E27FC236}">
                <a16:creationId xmlns="" xmlns:a16="http://schemas.microsoft.com/office/drawing/2014/main" id="{A48F34D4-7AAB-FCC5-2B6B-C1167ED41D55}"/>
              </a:ext>
            </a:extLst>
          </p:cNvPr>
          <p:cNvSpPr/>
          <p:nvPr/>
        </p:nvSpPr>
        <p:spPr>
          <a:xfrm>
            <a:off x="142844" y="57150"/>
            <a:ext cx="8858312" cy="500042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/>
              <a:t>ORGANIGRAMMA </a:t>
            </a:r>
            <a:r>
              <a:rPr lang="it-IT" sz="2000" b="1" dirty="0" smtClean="0"/>
              <a:t>SICUREZZA “SUCCURSALE” - I.I.S</a:t>
            </a:r>
            <a:r>
              <a:rPr lang="it-IT" sz="2000" b="1" dirty="0"/>
              <a:t>. “Primo Levi”, </a:t>
            </a:r>
            <a:r>
              <a:rPr lang="it-IT" sz="2000" b="1" dirty="0" smtClean="0"/>
              <a:t>Vignola</a:t>
            </a:r>
            <a:endParaRPr lang="it-IT" sz="2000" b="1" dirty="0"/>
          </a:p>
        </p:txBody>
      </p:sp>
      <p:sp>
        <p:nvSpPr>
          <p:cNvPr id="23" name="Rettangolo arrotondato 22">
            <a:extLst>
              <a:ext uri="{FF2B5EF4-FFF2-40B4-BE49-F238E27FC236}">
                <a16:creationId xmlns="" xmlns:a16="http://schemas.microsoft.com/office/drawing/2014/main" id="{2DBFEE8E-D7D5-AABA-5516-913081E2F676}"/>
              </a:ext>
            </a:extLst>
          </p:cNvPr>
          <p:cNvSpPr/>
          <p:nvPr/>
        </p:nvSpPr>
        <p:spPr>
          <a:xfrm>
            <a:off x="6156782" y="342900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Vice-coordinatore Interno alla Gestione Emergenze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Prof.ssa </a:t>
            </a:r>
            <a:r>
              <a:rPr lang="it-IT" sz="1600" b="1" dirty="0" smtClean="0"/>
              <a:t>Chiara PUGLIESE</a:t>
            </a:r>
            <a:endParaRPr lang="it-IT" sz="1600" b="1" dirty="0"/>
          </a:p>
        </p:txBody>
      </p:sp>
      <p:sp>
        <p:nvSpPr>
          <p:cNvPr id="24" name="Rettangolo arrotondato 23">
            <a:extLst>
              <a:ext uri="{FF2B5EF4-FFF2-40B4-BE49-F238E27FC236}">
                <a16:creationId xmlns="" xmlns:a16="http://schemas.microsoft.com/office/drawing/2014/main" id="{C3C7CB5D-C9DE-92C5-92B0-DBE281DE52D7}"/>
              </a:ext>
            </a:extLst>
          </p:cNvPr>
          <p:cNvSpPr/>
          <p:nvPr/>
        </p:nvSpPr>
        <p:spPr>
          <a:xfrm>
            <a:off x="308747" y="342900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Coordinatore Interno alla Gestione Emergenze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ssa </a:t>
            </a:r>
            <a:r>
              <a:rPr lang="it-IT" sz="1600" b="1" dirty="0" smtClean="0"/>
              <a:t>Giulia BONI</a:t>
            </a:r>
            <a:endParaRPr lang="it-IT" sz="1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>
            <a:extLst>
              <a:ext uri="{FF2B5EF4-FFF2-40B4-BE49-F238E27FC236}">
                <a16:creationId xmlns="" xmlns:a16="http://schemas.microsoft.com/office/drawing/2014/main" id="{F27043F8-ACD1-20E2-3F5F-942C39094ECA}"/>
              </a:ext>
            </a:extLst>
          </p:cNvPr>
          <p:cNvSpPr/>
          <p:nvPr/>
        </p:nvSpPr>
        <p:spPr>
          <a:xfrm>
            <a:off x="2942072" y="713021"/>
            <a:ext cx="321471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Dirigente Scolastico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/>
              <a:t>Prof. </a:t>
            </a:r>
            <a:r>
              <a:rPr lang="it-IT" b="1" dirty="0" smtClean="0"/>
              <a:t>Simone TAZZIOLI</a:t>
            </a:r>
            <a:endParaRPr lang="it-IT" b="1" dirty="0"/>
          </a:p>
        </p:txBody>
      </p:sp>
      <p:sp>
        <p:nvSpPr>
          <p:cNvPr id="5" name="Rettangolo arrotondato 4">
            <a:extLst>
              <a:ext uri="{FF2B5EF4-FFF2-40B4-BE49-F238E27FC236}">
                <a16:creationId xmlns="" xmlns:a16="http://schemas.microsoft.com/office/drawing/2014/main" id="{E9932219-701B-19FB-0CA8-C1A06DBC40DD}"/>
              </a:ext>
            </a:extLst>
          </p:cNvPr>
          <p:cNvSpPr/>
          <p:nvPr/>
        </p:nvSpPr>
        <p:spPr>
          <a:xfrm>
            <a:off x="269146" y="205739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Rappresentante dei Lavoratori per la Sicurezza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(R.L.S.)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</a:t>
            </a:r>
            <a:r>
              <a:rPr lang="it-IT" sz="1600" b="1" dirty="0" smtClean="0"/>
              <a:t>Attilio GRANATO</a:t>
            </a:r>
            <a:endParaRPr lang="it-IT" sz="1600" b="1" dirty="0"/>
          </a:p>
        </p:txBody>
      </p:sp>
      <p:sp>
        <p:nvSpPr>
          <p:cNvPr id="6" name="Rettangolo arrotondato 5">
            <a:extLst>
              <a:ext uri="{FF2B5EF4-FFF2-40B4-BE49-F238E27FC236}">
                <a16:creationId xmlns="" xmlns:a16="http://schemas.microsoft.com/office/drawing/2014/main" id="{8E67E9DD-95CD-6A58-DF91-2499DEE54A9C}"/>
              </a:ext>
            </a:extLst>
          </p:cNvPr>
          <p:cNvSpPr/>
          <p:nvPr/>
        </p:nvSpPr>
        <p:spPr>
          <a:xfrm>
            <a:off x="3209536" y="205739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Responsabile del Servizio di Prevenzione e Protezione (R.S.P.P.)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Cristian TURCO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7" name="Rettangolo arrotondato 6">
            <a:extLst>
              <a:ext uri="{FF2B5EF4-FFF2-40B4-BE49-F238E27FC236}">
                <a16:creationId xmlns="" xmlns:a16="http://schemas.microsoft.com/office/drawing/2014/main" id="{4794FE5C-D532-17FD-F7B9-84C00D1DDBDA}"/>
              </a:ext>
            </a:extLst>
          </p:cNvPr>
          <p:cNvSpPr/>
          <p:nvPr/>
        </p:nvSpPr>
        <p:spPr>
          <a:xfrm>
            <a:off x="6159070" y="2067296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Medico Competente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(M.C.)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 smtClean="0"/>
              <a:t>Dott. Stefano Terzi</a:t>
            </a:r>
            <a:endParaRPr lang="it-IT" sz="1600" b="1" dirty="0"/>
          </a:p>
        </p:txBody>
      </p:sp>
      <p:sp>
        <p:nvSpPr>
          <p:cNvPr id="12" name="Rettangolo arrotondato 11">
            <a:extLst>
              <a:ext uri="{FF2B5EF4-FFF2-40B4-BE49-F238E27FC236}">
                <a16:creationId xmlns="" xmlns:a16="http://schemas.microsoft.com/office/drawing/2014/main" id="{2528DFD1-CDD9-DBED-BCF0-BAAA9C91CA30}"/>
              </a:ext>
            </a:extLst>
          </p:cNvPr>
          <p:cNvSpPr/>
          <p:nvPr/>
        </p:nvSpPr>
        <p:spPr>
          <a:xfrm>
            <a:off x="2507154" y="4714884"/>
            <a:ext cx="198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Addetti </a:t>
            </a:r>
            <a:r>
              <a:rPr lang="it-IT" sz="1600" dirty="0" smtClean="0"/>
              <a:t>Emergenza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 Primo </a:t>
            </a:r>
            <a:r>
              <a:rPr lang="it-IT" sz="1600" dirty="0" smtClean="0"/>
              <a:t>Soccorso</a:t>
            </a:r>
            <a:endParaRPr lang="it-IT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600" dirty="0"/>
          </a:p>
        </p:txBody>
      </p:sp>
      <p:sp>
        <p:nvSpPr>
          <p:cNvPr id="13" name="Rettangolo arrotondato 12">
            <a:extLst>
              <a:ext uri="{FF2B5EF4-FFF2-40B4-BE49-F238E27FC236}">
                <a16:creationId xmlns="" xmlns:a16="http://schemas.microsoft.com/office/drawing/2014/main" id="{A649343C-1E3F-6C83-800B-7AF7ACAB6021}"/>
              </a:ext>
            </a:extLst>
          </p:cNvPr>
          <p:cNvSpPr/>
          <p:nvPr/>
        </p:nvSpPr>
        <p:spPr>
          <a:xfrm>
            <a:off x="4631998" y="4724028"/>
            <a:ext cx="198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Addetti Antincendio</a:t>
            </a:r>
          </a:p>
        </p:txBody>
      </p:sp>
      <p:sp>
        <p:nvSpPr>
          <p:cNvPr id="15" name="Rettangolo arrotondato 14">
            <a:extLst>
              <a:ext uri="{FF2B5EF4-FFF2-40B4-BE49-F238E27FC236}">
                <a16:creationId xmlns="" xmlns:a16="http://schemas.microsoft.com/office/drawing/2014/main" id="{FB3FB711-52D4-148C-BFF7-6ACFE43D2639}"/>
              </a:ext>
            </a:extLst>
          </p:cNvPr>
          <p:cNvSpPr/>
          <p:nvPr/>
        </p:nvSpPr>
        <p:spPr>
          <a:xfrm>
            <a:off x="3214678" y="3395662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Addetto al Servizio di Prevenzione e Protezione (A.S.P.P.)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Davide PINOTTI</a:t>
            </a:r>
          </a:p>
        </p:txBody>
      </p:sp>
      <p:sp>
        <p:nvSpPr>
          <p:cNvPr id="19" name="Rettangolo arrotondato 18">
            <a:extLst>
              <a:ext uri="{FF2B5EF4-FFF2-40B4-BE49-F238E27FC236}">
                <a16:creationId xmlns="" xmlns:a16="http://schemas.microsoft.com/office/drawing/2014/main" id="{66EB2E05-DED7-634C-D299-51983800171E}"/>
              </a:ext>
            </a:extLst>
          </p:cNvPr>
          <p:cNvSpPr/>
          <p:nvPr/>
        </p:nvSpPr>
        <p:spPr>
          <a:xfrm>
            <a:off x="6696782" y="4707454"/>
            <a:ext cx="216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/>
              <a:t>Crivaro </a:t>
            </a:r>
            <a:r>
              <a:rPr lang="it-IT" sz="1400" b="1" dirty="0" smtClean="0"/>
              <a:t>– Granato -  Liccardi - Micunco - Sansanelli</a:t>
            </a:r>
            <a:endParaRPr lang="it-IT" sz="1400" b="1" dirty="0"/>
          </a:p>
        </p:txBody>
      </p:sp>
      <p:sp>
        <p:nvSpPr>
          <p:cNvPr id="20" name="Rettangolo arrotondato 19">
            <a:extLst>
              <a:ext uri="{FF2B5EF4-FFF2-40B4-BE49-F238E27FC236}">
                <a16:creationId xmlns="" xmlns:a16="http://schemas.microsoft.com/office/drawing/2014/main" id="{7593DA88-FF4E-2420-FE90-6A44CF2E83F2}"/>
              </a:ext>
            </a:extLst>
          </p:cNvPr>
          <p:cNvSpPr/>
          <p:nvPr/>
        </p:nvSpPr>
        <p:spPr>
          <a:xfrm>
            <a:off x="234284" y="4724028"/>
            <a:ext cx="2160000" cy="2000264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b="1" dirty="0" smtClean="0"/>
              <a:t>Calafato – Collorà </a:t>
            </a:r>
            <a:r>
              <a:rPr lang="it-IT" sz="1400" b="1" dirty="0" smtClean="0"/>
              <a:t>– Crivaro -  Fiorenza -  Liccardi -  Ruggiero - Sansanelli</a:t>
            </a:r>
            <a:endParaRPr lang="it-IT" sz="1400" dirty="0"/>
          </a:p>
        </p:txBody>
      </p:sp>
      <p:sp>
        <p:nvSpPr>
          <p:cNvPr id="22" name="Rettangolo arrotondato 21">
            <a:extLst>
              <a:ext uri="{FF2B5EF4-FFF2-40B4-BE49-F238E27FC236}">
                <a16:creationId xmlns="" xmlns:a16="http://schemas.microsoft.com/office/drawing/2014/main" id="{D06D85C5-43FF-36B1-D73F-448620CAC89C}"/>
              </a:ext>
            </a:extLst>
          </p:cNvPr>
          <p:cNvSpPr/>
          <p:nvPr/>
        </p:nvSpPr>
        <p:spPr>
          <a:xfrm>
            <a:off x="269146" y="57150"/>
            <a:ext cx="8605994" cy="500042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/>
              <a:t>ORGANIGRAMMA SICUREZZA </a:t>
            </a:r>
            <a:r>
              <a:rPr lang="it-IT" sz="2000" b="1" dirty="0" smtClean="0"/>
              <a:t>“AMPLIAMENTO” - I.I.S</a:t>
            </a:r>
            <a:r>
              <a:rPr lang="it-IT" sz="2000" b="1" dirty="0"/>
              <a:t>. “Primo Levi”, </a:t>
            </a:r>
            <a:r>
              <a:rPr lang="it-IT" sz="2000" b="1" dirty="0" smtClean="0"/>
              <a:t>Vignola</a:t>
            </a:r>
            <a:endParaRPr lang="it-IT" sz="2000" b="1" dirty="0"/>
          </a:p>
        </p:txBody>
      </p:sp>
      <p:sp>
        <p:nvSpPr>
          <p:cNvPr id="23" name="Rettangolo arrotondato 22">
            <a:extLst>
              <a:ext uri="{FF2B5EF4-FFF2-40B4-BE49-F238E27FC236}">
                <a16:creationId xmlns="" xmlns:a16="http://schemas.microsoft.com/office/drawing/2014/main" id="{C34753D7-2E86-B324-8980-04E1B2D9BBA3}"/>
              </a:ext>
            </a:extLst>
          </p:cNvPr>
          <p:cNvSpPr/>
          <p:nvPr/>
        </p:nvSpPr>
        <p:spPr>
          <a:xfrm>
            <a:off x="6156782" y="342900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Vice-coordinatore Interno alla Gestione Emergenze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</a:t>
            </a:r>
            <a:r>
              <a:rPr lang="it-IT" sz="1600" b="1" dirty="0" smtClean="0"/>
              <a:t>Giovanni  MICUNCO</a:t>
            </a:r>
            <a:endParaRPr lang="it-IT" sz="1600" b="1" dirty="0"/>
          </a:p>
        </p:txBody>
      </p:sp>
      <p:sp>
        <p:nvSpPr>
          <p:cNvPr id="24" name="Rettangolo arrotondato 23">
            <a:extLst>
              <a:ext uri="{FF2B5EF4-FFF2-40B4-BE49-F238E27FC236}">
                <a16:creationId xmlns="" xmlns:a16="http://schemas.microsoft.com/office/drawing/2014/main" id="{B7CFA73F-FD3A-2749-E026-4653BFD910E5}"/>
              </a:ext>
            </a:extLst>
          </p:cNvPr>
          <p:cNvSpPr/>
          <p:nvPr/>
        </p:nvSpPr>
        <p:spPr>
          <a:xfrm>
            <a:off x="308747" y="3429000"/>
            <a:ext cx="2700000" cy="1214446"/>
          </a:xfrm>
          <a:prstGeom prst="roundRect">
            <a:avLst/>
          </a:prstGeo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/>
              <a:t>Coordinatore Interno alla Gestione Emergenze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dirty="0"/>
              <a:t>Prof. </a:t>
            </a:r>
            <a:r>
              <a:rPr lang="it-IT" sz="1600" b="1" dirty="0" smtClean="0"/>
              <a:t>ssa Anna LICCARDI</a:t>
            </a:r>
            <a:endParaRPr lang="it-IT" sz="1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387</Words>
  <Application>Microsoft Office PowerPoint</Application>
  <PresentationFormat>Presentazione su schermo (4:3)</PresentationFormat>
  <Paragraphs>73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AMMI</dc:creator>
  <cp:lastModifiedBy>aula</cp:lastModifiedBy>
  <cp:revision>67</cp:revision>
  <dcterms:created xsi:type="dcterms:W3CDTF">2019-10-13T17:03:01Z</dcterms:created>
  <dcterms:modified xsi:type="dcterms:W3CDTF">2025-12-03T09:03:32Z</dcterms:modified>
</cp:coreProperties>
</file>